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77" r:id="rId26"/>
    <p:sldId id="278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5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Mineral Metabolism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Dr.Deepa.G.S</a:t>
            </a:r>
          </a:p>
          <a:p>
            <a:pPr algn="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r"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Dept.of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Physiology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Sodium-Disease states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Hyponatremia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Causes: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Chronic renal diseases</a:t>
            </a:r>
          </a:p>
          <a:p>
            <a:r>
              <a:rPr lang="en-US" dirty="0" err="1" smtClean="0"/>
              <a:t>Adrenocortical</a:t>
            </a:r>
            <a:r>
              <a:rPr lang="en-US" dirty="0" smtClean="0"/>
              <a:t> insufficiency</a:t>
            </a:r>
          </a:p>
          <a:p>
            <a:r>
              <a:rPr lang="en-US" dirty="0" smtClean="0"/>
              <a:t>Addison’s disease</a:t>
            </a:r>
          </a:p>
          <a:p>
            <a:r>
              <a:rPr lang="en-US" dirty="0" smtClean="0"/>
              <a:t>Manifestations: reduced Bp, circulatory failure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Sodium-Disease states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Hypernatremia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Causes</a:t>
            </a:r>
          </a:p>
          <a:p>
            <a:r>
              <a:rPr lang="en-US" dirty="0" smtClean="0"/>
              <a:t>Hyperactivity of adrenal cortex</a:t>
            </a:r>
          </a:p>
          <a:p>
            <a:r>
              <a:rPr lang="en-US" dirty="0" smtClean="0"/>
              <a:t>Prolonged </a:t>
            </a:r>
            <a:r>
              <a:rPr lang="en-US" dirty="0" err="1" smtClean="0"/>
              <a:t>adminstration</a:t>
            </a:r>
            <a:r>
              <a:rPr lang="en-US" dirty="0" smtClean="0"/>
              <a:t> of cortisone, ACTH and sex hormones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Pregnancy, excessive intake of salt</a:t>
            </a:r>
          </a:p>
          <a:p>
            <a:pPr>
              <a:buNone/>
            </a:pPr>
            <a:r>
              <a:rPr lang="en-US" b="1" dirty="0" err="1" smtClean="0"/>
              <a:t>Manifestations</a:t>
            </a:r>
            <a:r>
              <a:rPr lang="en-US" dirty="0" err="1" smtClean="0"/>
              <a:t>:Dry</a:t>
            </a:r>
            <a:r>
              <a:rPr lang="en-US" dirty="0" smtClean="0"/>
              <a:t> mucus membrane, fever,</a:t>
            </a:r>
          </a:p>
          <a:p>
            <a:pPr>
              <a:buNone/>
            </a:pPr>
            <a:r>
              <a:rPr lang="en-US" dirty="0" smtClean="0"/>
              <a:t>thirst, restlessness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IRON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Total body content</a:t>
            </a:r>
            <a:r>
              <a:rPr lang="en-US" dirty="0" smtClean="0"/>
              <a:t>-3-5g</a:t>
            </a:r>
          </a:p>
          <a:p>
            <a:pPr>
              <a:buNone/>
            </a:pPr>
            <a:r>
              <a:rPr lang="en-US" b="1" dirty="0" smtClean="0"/>
              <a:t>Erythrocytes</a:t>
            </a:r>
            <a:r>
              <a:rPr lang="en-US" dirty="0" smtClean="0"/>
              <a:t>-75% as </a:t>
            </a:r>
            <a:r>
              <a:rPr lang="en-US" dirty="0" err="1" smtClean="0"/>
              <a:t>hb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Muscle</a:t>
            </a:r>
            <a:r>
              <a:rPr lang="en-US" dirty="0" smtClean="0"/>
              <a:t>- 5% as </a:t>
            </a:r>
            <a:r>
              <a:rPr lang="en-US" dirty="0" err="1" smtClean="0"/>
              <a:t>myoglobin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Ferritin</a:t>
            </a:r>
            <a:r>
              <a:rPr lang="en-US" dirty="0" smtClean="0"/>
              <a:t>-15%</a:t>
            </a:r>
          </a:p>
          <a:p>
            <a:pPr>
              <a:buNone/>
            </a:pPr>
            <a:r>
              <a:rPr lang="en-US" b="1" dirty="0" err="1" smtClean="0"/>
              <a:t>Heme</a:t>
            </a:r>
            <a:r>
              <a:rPr lang="en-US" dirty="0" smtClean="0"/>
              <a:t>-most predominant iron containing</a:t>
            </a:r>
          </a:p>
          <a:p>
            <a:pPr>
              <a:buNone/>
            </a:pPr>
            <a:r>
              <a:rPr lang="en-US" dirty="0" smtClean="0"/>
              <a:t> substance and constituent of several proteins or</a:t>
            </a:r>
          </a:p>
          <a:p>
            <a:pPr>
              <a:buNone/>
            </a:pPr>
            <a:r>
              <a:rPr lang="en-US" dirty="0" smtClean="0"/>
              <a:t> enzymes-hemoglobin, </a:t>
            </a:r>
            <a:r>
              <a:rPr lang="en-US" dirty="0" err="1" smtClean="0"/>
              <a:t>myoglobin</a:t>
            </a:r>
            <a:r>
              <a:rPr lang="en-US" dirty="0" smtClean="0"/>
              <a:t>, </a:t>
            </a:r>
            <a:r>
              <a:rPr lang="en-US" dirty="0" err="1" smtClean="0"/>
              <a:t>cytochromes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Xanthine</a:t>
            </a:r>
            <a:r>
              <a:rPr lang="en-US" dirty="0" smtClean="0"/>
              <a:t> </a:t>
            </a:r>
            <a:r>
              <a:rPr lang="en-US" dirty="0" err="1" smtClean="0"/>
              <a:t>oxidase</a:t>
            </a:r>
            <a:r>
              <a:rPr lang="en-US" dirty="0" smtClean="0"/>
              <a:t>, </a:t>
            </a:r>
            <a:r>
              <a:rPr lang="en-US" dirty="0" err="1" smtClean="0"/>
              <a:t>catalase</a:t>
            </a:r>
            <a:r>
              <a:rPr lang="en-US" dirty="0" smtClean="0"/>
              <a:t>, tryptophan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pyrrolase</a:t>
            </a:r>
            <a:r>
              <a:rPr lang="en-US" dirty="0" smtClean="0"/>
              <a:t>, peroxidase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Non </a:t>
            </a:r>
            <a:r>
              <a:rPr lang="en-US" dirty="0" err="1" smtClean="0"/>
              <a:t>heme</a:t>
            </a:r>
            <a:r>
              <a:rPr lang="en-US" dirty="0" smtClean="0"/>
              <a:t> iron-</a:t>
            </a:r>
            <a:r>
              <a:rPr lang="en-US" dirty="0" err="1" smtClean="0"/>
              <a:t>Transferrin</a:t>
            </a:r>
            <a:r>
              <a:rPr lang="en-US" dirty="0" smtClean="0"/>
              <a:t>, </a:t>
            </a:r>
            <a:r>
              <a:rPr lang="en-US" dirty="0" err="1" smtClean="0"/>
              <a:t>ferritin,hemosiderin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Biochemical functions</a:t>
            </a:r>
          </a:p>
          <a:p>
            <a:r>
              <a:rPr lang="en-US" dirty="0" smtClean="0"/>
              <a:t>Hemoglobin, </a:t>
            </a:r>
            <a:r>
              <a:rPr lang="en-US" dirty="0" err="1" smtClean="0"/>
              <a:t>myoglobin</a:t>
            </a:r>
            <a:r>
              <a:rPr lang="en-US" dirty="0" smtClean="0"/>
              <a:t>-transport of oxygen and Co2</a:t>
            </a:r>
          </a:p>
          <a:p>
            <a:r>
              <a:rPr lang="en-US" dirty="0" err="1" smtClean="0"/>
              <a:t>Cytochromes</a:t>
            </a:r>
            <a:r>
              <a:rPr lang="en-US" dirty="0" smtClean="0"/>
              <a:t> and certain non </a:t>
            </a:r>
            <a:r>
              <a:rPr lang="en-US" dirty="0" err="1" smtClean="0"/>
              <a:t>heme</a:t>
            </a:r>
            <a:r>
              <a:rPr lang="en-US" dirty="0" smtClean="0"/>
              <a:t> proteins-</a:t>
            </a:r>
          </a:p>
          <a:p>
            <a:pPr>
              <a:buNone/>
            </a:pPr>
            <a:r>
              <a:rPr lang="en-US" dirty="0" smtClean="0"/>
              <a:t>    Electron transport chain and oxidative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phosphorylation</a:t>
            </a:r>
            <a:endParaRPr lang="en-US" dirty="0" smtClean="0"/>
          </a:p>
          <a:p>
            <a:r>
              <a:rPr lang="en-US" dirty="0" smtClean="0"/>
              <a:t>Peroxidase-</a:t>
            </a:r>
            <a:r>
              <a:rPr lang="en-US" dirty="0" err="1" smtClean="0"/>
              <a:t>Phagocytosis</a:t>
            </a:r>
            <a:endParaRPr lang="en-US" dirty="0" smtClean="0"/>
          </a:p>
          <a:p>
            <a:r>
              <a:rPr lang="en-US" dirty="0" err="1" smtClean="0"/>
              <a:t>Immunocmpetence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Iron-Daily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Average -20mg/day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Adult man-10mg/day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Menstruating woman-18mg/day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Pregnant and lactating woman-40mg/day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Iron-Sources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b="1" dirty="0" smtClean="0"/>
              <a:t>Rich sources</a:t>
            </a:r>
            <a:r>
              <a:rPr lang="en-US" dirty="0" smtClean="0"/>
              <a:t>-Organ meats- liver, heart, kidney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Good sources</a:t>
            </a:r>
            <a:r>
              <a:rPr lang="en-US" dirty="0" smtClean="0"/>
              <a:t>-Leafy vegetables, pulses, cereals,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fish, apples, dried fruits, molasses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Poor Sources</a:t>
            </a:r>
            <a:r>
              <a:rPr lang="en-US" dirty="0" smtClean="0"/>
              <a:t>-Milk, Wheat, polished rice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</a:t>
            </a:r>
            <a:r>
              <a:rPr lang="en-US" dirty="0" smtClean="0"/>
              <a:t>-</a:t>
            </a:r>
            <a:r>
              <a:rPr lang="en-US" b="1" dirty="0" smtClean="0"/>
              <a:t>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Absorption</a:t>
            </a:r>
            <a:r>
              <a:rPr lang="en-US" dirty="0" smtClean="0"/>
              <a:t>: stomach and duodenum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Normal  people-10%absorbed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Form of iron in food- ferric (Fe</a:t>
            </a:r>
            <a:r>
              <a:rPr lang="en-US" baseline="30000" dirty="0" smtClean="0"/>
              <a:t>3+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HCl</a:t>
            </a:r>
            <a:r>
              <a:rPr lang="en-US" dirty="0" smtClean="0"/>
              <a:t> in gastric juice releases iron from food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Reducing substances Vitamin C and </a:t>
            </a:r>
            <a:r>
              <a:rPr lang="en-US" dirty="0" err="1" smtClean="0"/>
              <a:t>cysteine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convert Ferric (Fe</a:t>
            </a:r>
            <a:r>
              <a:rPr lang="en-US" baseline="30000" dirty="0" smtClean="0"/>
              <a:t>3+</a:t>
            </a:r>
            <a:r>
              <a:rPr lang="en-US" dirty="0" smtClean="0"/>
              <a:t>) to ferrous (Fe</a:t>
            </a:r>
            <a:r>
              <a:rPr lang="en-US" baseline="30000" dirty="0" smtClean="0"/>
              <a:t>2+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</a:t>
            </a:r>
            <a:r>
              <a:rPr lang="en-US" dirty="0" smtClean="0"/>
              <a:t>-</a:t>
            </a:r>
            <a:r>
              <a:rPr lang="en-US" b="1" dirty="0" smtClean="0"/>
              <a:t>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Factors affecting absorption</a:t>
            </a:r>
          </a:p>
          <a:p>
            <a:r>
              <a:rPr lang="en-US" dirty="0" smtClean="0"/>
              <a:t>Acidity, ascorbic acid and </a:t>
            </a:r>
            <a:r>
              <a:rPr lang="en-US" dirty="0" err="1" smtClean="0"/>
              <a:t>cysteine</a:t>
            </a:r>
            <a:r>
              <a:rPr lang="en-US" dirty="0" smtClean="0"/>
              <a:t> promotes</a:t>
            </a:r>
          </a:p>
          <a:p>
            <a:pPr>
              <a:buNone/>
            </a:pPr>
            <a:r>
              <a:rPr lang="en-US" dirty="0" smtClean="0"/>
              <a:t>   absorption</a:t>
            </a:r>
          </a:p>
          <a:p>
            <a:r>
              <a:rPr lang="en-US" dirty="0" smtClean="0"/>
              <a:t>Iron deficiency anemia Fe absorption increased to 2-10 times that of normal</a:t>
            </a:r>
          </a:p>
          <a:p>
            <a:r>
              <a:rPr lang="en-US" dirty="0" smtClean="0"/>
              <a:t>Small peptides and amino acids favor iron uptake</a:t>
            </a:r>
          </a:p>
          <a:p>
            <a:r>
              <a:rPr lang="en-US" dirty="0" err="1" smtClean="0"/>
              <a:t>Phytate</a:t>
            </a:r>
            <a:r>
              <a:rPr lang="en-US" dirty="0" smtClean="0"/>
              <a:t> (cereals) and oxalates(leafy vegetables) interferes Fe absorption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</a:t>
            </a:r>
            <a:r>
              <a:rPr lang="en-US" dirty="0" smtClean="0"/>
              <a:t>-</a:t>
            </a:r>
            <a:r>
              <a:rPr lang="en-US" b="1" dirty="0" smtClean="0"/>
              <a:t>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with high phosphate content, calcium and lead decreases Fe absorption</a:t>
            </a:r>
          </a:p>
          <a:p>
            <a:r>
              <a:rPr lang="en-US" dirty="0" smtClean="0"/>
              <a:t>Malabsorption syndrome –impaired absorption</a:t>
            </a:r>
          </a:p>
          <a:p>
            <a:r>
              <a:rPr lang="en-US" dirty="0" smtClean="0"/>
              <a:t>Surgical removal of stomach and intestine</a:t>
            </a:r>
          </a:p>
          <a:p>
            <a:pPr>
              <a:buNone/>
            </a:pPr>
            <a:r>
              <a:rPr lang="en-US" dirty="0" smtClean="0"/>
              <a:t>    absorption severely impaired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695" y="152400"/>
            <a:ext cx="862698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812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 smtClean="0"/>
              <a:t>https://www.slideshare.net/YESANNA/iron-metabolism-42380942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IODINE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Total Iodine content in body -20 mg</a:t>
            </a:r>
          </a:p>
          <a:p>
            <a:pPr>
              <a:buNone/>
            </a:pPr>
            <a:r>
              <a:rPr lang="en-US" dirty="0" smtClean="0"/>
              <a:t>Thyroid gland-80%</a:t>
            </a:r>
          </a:p>
          <a:p>
            <a:pPr>
              <a:buNone/>
            </a:pPr>
            <a:r>
              <a:rPr lang="en-US" dirty="0" smtClean="0"/>
              <a:t>Muscle, Salivary glands, Ovaries-20%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Biochemical function</a:t>
            </a:r>
          </a:p>
          <a:p>
            <a:pPr>
              <a:buNone/>
            </a:pPr>
            <a:r>
              <a:rPr lang="en-US" dirty="0" smtClean="0"/>
              <a:t>Synthesis of thyroid hormones-T3 and T4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Iron –one way substance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Minimal loss from body-less than1mg/day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through bile, sweat, hair and </a:t>
            </a:r>
            <a:r>
              <a:rPr lang="en-US" b="1" dirty="0" smtClean="0"/>
              <a:t>not excreted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/>
              <a:t>through urine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Entry of Iron is controlled at the absorption level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Iron-Disease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Iron deficiency anemia</a:t>
            </a:r>
          </a:p>
          <a:p>
            <a:r>
              <a:rPr lang="en-US" dirty="0" smtClean="0"/>
              <a:t>Inadequate intake</a:t>
            </a:r>
          </a:p>
          <a:p>
            <a:r>
              <a:rPr lang="en-US" dirty="0" smtClean="0"/>
              <a:t>Defective absorption </a:t>
            </a:r>
          </a:p>
          <a:p>
            <a:r>
              <a:rPr lang="en-US" dirty="0" smtClean="0"/>
              <a:t>Chronic blood loss</a:t>
            </a:r>
          </a:p>
          <a:p>
            <a:r>
              <a:rPr lang="en-US" dirty="0" smtClean="0"/>
              <a:t>Repeated pregnancies</a:t>
            </a:r>
          </a:p>
          <a:p>
            <a:r>
              <a:rPr lang="en-US" dirty="0" smtClean="0"/>
              <a:t>Hook worm infestations</a:t>
            </a:r>
          </a:p>
          <a:p>
            <a:r>
              <a:rPr lang="en-US" dirty="0" smtClean="0"/>
              <a:t>Strict vegetarians</a:t>
            </a:r>
          </a:p>
          <a:p>
            <a:pPr>
              <a:buNone/>
            </a:pPr>
            <a:r>
              <a:rPr lang="en-US" b="1" dirty="0" smtClean="0"/>
              <a:t>Microscopic appearance</a:t>
            </a:r>
          </a:p>
          <a:p>
            <a:pPr>
              <a:buNone/>
            </a:pP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anemia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deficiency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Clinical manifestations</a:t>
            </a:r>
          </a:p>
          <a:p>
            <a:r>
              <a:rPr lang="en-US" dirty="0" smtClean="0"/>
              <a:t>Level less than 10g-Apathy(uninterested in</a:t>
            </a:r>
          </a:p>
          <a:p>
            <a:pPr>
              <a:buNone/>
            </a:pPr>
            <a:r>
              <a:rPr lang="en-US" dirty="0" smtClean="0"/>
              <a:t>    surroundings), sluggish metabolism</a:t>
            </a:r>
          </a:p>
          <a:p>
            <a:r>
              <a:rPr lang="en-US" dirty="0" smtClean="0"/>
              <a:t>Atrophy of gastric epithelium-</a:t>
            </a:r>
            <a:r>
              <a:rPr lang="en-US" dirty="0" err="1" smtClean="0"/>
              <a:t>achlorhydria</a:t>
            </a:r>
            <a:endParaRPr lang="en-US" dirty="0" smtClean="0"/>
          </a:p>
          <a:p>
            <a:r>
              <a:rPr lang="en-US" dirty="0" smtClean="0"/>
              <a:t>Atrophy of epithelium of oral cavity and </a:t>
            </a:r>
            <a:r>
              <a:rPr lang="en-US" dirty="0" err="1" smtClean="0"/>
              <a:t>oesophagus</a:t>
            </a:r>
            <a:r>
              <a:rPr lang="en-US" dirty="0" smtClean="0"/>
              <a:t>- </a:t>
            </a:r>
            <a:r>
              <a:rPr lang="en-US" dirty="0" err="1" smtClean="0"/>
              <a:t>plummer</a:t>
            </a:r>
            <a:r>
              <a:rPr lang="en-US" dirty="0" smtClean="0"/>
              <a:t> Wilson syndrome</a:t>
            </a:r>
          </a:p>
          <a:p>
            <a:r>
              <a:rPr lang="en-US" dirty="0" smtClean="0"/>
              <a:t>Impaired attention, irritability, lowered memory and poor scholastic performance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Iron deficiency Anemia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Laboratory findings</a:t>
            </a:r>
          </a:p>
          <a:p>
            <a:pPr>
              <a:buNone/>
            </a:pPr>
            <a:r>
              <a:rPr lang="en-US" dirty="0" smtClean="0"/>
              <a:t>Serum iron level-120 µg/dl</a:t>
            </a:r>
          </a:p>
          <a:p>
            <a:pPr>
              <a:buNone/>
            </a:pPr>
            <a:r>
              <a:rPr lang="en-US" dirty="0" smtClean="0"/>
              <a:t>Total Iron Binding capacity-400µg/dl</a:t>
            </a:r>
          </a:p>
          <a:p>
            <a:pPr>
              <a:buNone/>
            </a:pPr>
            <a:r>
              <a:rPr lang="en-US" dirty="0" smtClean="0"/>
              <a:t>Serum </a:t>
            </a:r>
            <a:r>
              <a:rPr lang="en-US" dirty="0" err="1" smtClean="0"/>
              <a:t>ferrtin</a:t>
            </a:r>
            <a:r>
              <a:rPr lang="en-US" dirty="0" smtClean="0"/>
              <a:t> level-20-250ng/ml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 deficiency Anemia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Treatment</a:t>
            </a:r>
          </a:p>
          <a:p>
            <a:r>
              <a:rPr lang="en-US" b="1" dirty="0" smtClean="0"/>
              <a:t>Oral iron supplementation</a:t>
            </a:r>
          </a:p>
          <a:p>
            <a:pPr>
              <a:buNone/>
            </a:pPr>
            <a:r>
              <a:rPr lang="en-US" dirty="0" smtClean="0"/>
              <a:t>    Pregnant women-100mg of iron +500µg of folic</a:t>
            </a:r>
          </a:p>
          <a:p>
            <a:pPr>
              <a:buNone/>
            </a:pPr>
            <a:r>
              <a:rPr lang="en-US" dirty="0" smtClean="0"/>
              <a:t>    acid</a:t>
            </a:r>
          </a:p>
          <a:p>
            <a:pPr>
              <a:buNone/>
            </a:pPr>
            <a:r>
              <a:rPr lang="en-US" dirty="0" smtClean="0"/>
              <a:t>    Children-20mg of iron+100µg of folic acid</a:t>
            </a:r>
          </a:p>
          <a:p>
            <a:r>
              <a:rPr lang="en-US" dirty="0" smtClean="0"/>
              <a:t>Vitamin C for easy absorption</a:t>
            </a:r>
          </a:p>
          <a:p>
            <a:r>
              <a:rPr lang="en-US" dirty="0" smtClean="0"/>
              <a:t>Vitamin E-to prevent free radical generation</a:t>
            </a:r>
          </a:p>
          <a:p>
            <a:pPr>
              <a:buNone/>
            </a:pPr>
            <a:r>
              <a:rPr lang="en-US" dirty="0" smtClean="0"/>
              <a:t>     from unabsorbed iron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Iron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Hemosiderosis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Excessive iron in body.</a:t>
            </a:r>
          </a:p>
          <a:p>
            <a:pPr>
              <a:buNone/>
            </a:pPr>
            <a:r>
              <a:rPr lang="en-US" dirty="0" err="1" smtClean="0"/>
              <a:t>Hemosiderin</a:t>
            </a:r>
            <a:r>
              <a:rPr lang="en-US" dirty="0" smtClean="0"/>
              <a:t> pigments are golden brown</a:t>
            </a:r>
          </a:p>
          <a:p>
            <a:pPr>
              <a:buNone/>
            </a:pPr>
            <a:r>
              <a:rPr lang="en-US" dirty="0" smtClean="0"/>
              <a:t>granules seen in spleen and liver</a:t>
            </a:r>
          </a:p>
          <a:p>
            <a:pPr>
              <a:buNone/>
            </a:pPr>
            <a:r>
              <a:rPr lang="en-US" b="1" dirty="0" smtClean="0"/>
              <a:t>Causes</a:t>
            </a:r>
          </a:p>
          <a:p>
            <a:r>
              <a:rPr lang="en-US" dirty="0" smtClean="0"/>
              <a:t>Repeated blood transfusion(</a:t>
            </a:r>
            <a:r>
              <a:rPr lang="en-US" dirty="0" err="1" smtClean="0"/>
              <a:t>inHemophilia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Commonly observed in Bantu tribes due to their diet, corn and cooking in iron </a:t>
            </a:r>
            <a:r>
              <a:rPr lang="en-US" b="1" dirty="0" smtClean="0"/>
              <a:t>pot-Bantu </a:t>
            </a:r>
            <a:r>
              <a:rPr lang="en-US" b="1" dirty="0" err="1" smtClean="0"/>
              <a:t>siderosis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Iron-Disease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Hemochromatosis</a:t>
            </a:r>
            <a:endParaRPr lang="en-US" b="1" dirty="0" smtClean="0"/>
          </a:p>
          <a:p>
            <a:r>
              <a:rPr lang="en-US" dirty="0" smtClean="0"/>
              <a:t>Rare disease where </a:t>
            </a:r>
            <a:r>
              <a:rPr lang="en-US" dirty="0" err="1" smtClean="0"/>
              <a:t>hemosiderin</a:t>
            </a:r>
            <a:r>
              <a:rPr lang="en-US" dirty="0" smtClean="0"/>
              <a:t> is directly deposited in the tissues such as</a:t>
            </a:r>
          </a:p>
          <a:p>
            <a:r>
              <a:rPr lang="en-US" dirty="0" smtClean="0"/>
              <a:t>in liver- cell death leading to cirrhosis of liver</a:t>
            </a:r>
          </a:p>
          <a:p>
            <a:r>
              <a:rPr lang="en-US" dirty="0" smtClean="0"/>
              <a:t>In pancreas- cell death leading to Diabetes</a:t>
            </a:r>
          </a:p>
          <a:p>
            <a:r>
              <a:rPr lang="en-US" dirty="0" smtClean="0"/>
              <a:t>spleen, and skin</a:t>
            </a:r>
          </a:p>
          <a:p>
            <a:r>
              <a:rPr lang="en-US" dirty="0" smtClean="0"/>
              <a:t>Deposits under skin-Bronzed-pigmentation of skin-</a:t>
            </a:r>
            <a:r>
              <a:rPr lang="en-US" dirty="0" err="1" smtClean="0"/>
              <a:t>Hemochromatosis</a:t>
            </a:r>
            <a:endParaRPr lang="en-US" dirty="0" smtClean="0"/>
          </a:p>
          <a:p>
            <a:r>
              <a:rPr lang="en-US" dirty="0" smtClean="0"/>
              <a:t>Bronze diabetes-Triad of cirrhosis, </a:t>
            </a:r>
            <a:r>
              <a:rPr lang="en-US" dirty="0" err="1" smtClean="0"/>
              <a:t>hemochromatosis</a:t>
            </a:r>
            <a:r>
              <a:rPr lang="en-US" dirty="0" smtClean="0"/>
              <a:t> and diabetes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Total Calcium in body :1-1.5Kg</a:t>
            </a:r>
          </a:p>
          <a:p>
            <a:pPr>
              <a:buNone/>
            </a:pPr>
            <a:r>
              <a:rPr lang="en-US" dirty="0" smtClean="0"/>
              <a:t>   Bones-99%</a:t>
            </a:r>
          </a:p>
          <a:p>
            <a:pPr>
              <a:buNone/>
            </a:pPr>
            <a:r>
              <a:rPr lang="en-US" dirty="0" smtClean="0"/>
              <a:t>   ECF-1%</a:t>
            </a:r>
          </a:p>
          <a:p>
            <a:pPr>
              <a:buNone/>
            </a:pPr>
            <a:r>
              <a:rPr lang="en-US" b="1" dirty="0" smtClean="0"/>
              <a:t>Sources:</a:t>
            </a:r>
          </a:p>
          <a:p>
            <a:pPr>
              <a:buNone/>
            </a:pPr>
            <a:r>
              <a:rPr lang="en-US" dirty="0" smtClean="0"/>
              <a:t>Best sources-Milk and milk products</a:t>
            </a:r>
          </a:p>
          <a:p>
            <a:pPr>
              <a:buNone/>
            </a:pPr>
            <a:r>
              <a:rPr lang="en-US" dirty="0" smtClean="0"/>
              <a:t>Good sources-Beans ,Leafy vegetables, fish,</a:t>
            </a:r>
          </a:p>
          <a:p>
            <a:pPr>
              <a:buNone/>
            </a:pPr>
            <a:r>
              <a:rPr lang="en-US" dirty="0" smtClean="0"/>
              <a:t> cabbage, egg yolk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Calcium-Biochemical Functions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Development of bones and teeth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Muscle contraction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Blood coagulation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Nerve transmission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Membrane integrity and permeability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Activation of enzymes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Calcium-Biochemical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Calmodulin</a:t>
            </a:r>
            <a:r>
              <a:rPr lang="en-US" dirty="0" smtClean="0"/>
              <a:t> mediated action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Intracellular </a:t>
            </a:r>
            <a:r>
              <a:rPr lang="en-US" dirty="0" err="1" smtClean="0"/>
              <a:t>mesenger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Release of hormones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Secretory processes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Action on heart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Daily requirement</a:t>
            </a:r>
          </a:p>
          <a:p>
            <a:pPr>
              <a:buNone/>
            </a:pPr>
            <a:r>
              <a:rPr lang="en-US" dirty="0" smtClean="0"/>
              <a:t>Adults-100-150 µg/day</a:t>
            </a:r>
          </a:p>
          <a:p>
            <a:pPr>
              <a:buNone/>
            </a:pPr>
            <a:r>
              <a:rPr lang="en-US" dirty="0" smtClean="0"/>
              <a:t>Pregnant women-µ200 g/day</a:t>
            </a:r>
          </a:p>
          <a:p>
            <a:pPr>
              <a:buNone/>
            </a:pPr>
            <a:r>
              <a:rPr lang="en-US" b="1" dirty="0" smtClean="0"/>
              <a:t>Sources:</a:t>
            </a:r>
          </a:p>
          <a:p>
            <a:pPr>
              <a:buNone/>
            </a:pPr>
            <a:r>
              <a:rPr lang="en-US" dirty="0" err="1" smtClean="0"/>
              <a:t>Seafoods</a:t>
            </a:r>
            <a:r>
              <a:rPr lang="en-US" dirty="0" smtClean="0"/>
              <a:t>, drinking water, </a:t>
            </a:r>
            <a:r>
              <a:rPr lang="en-US" dirty="0" err="1" smtClean="0"/>
              <a:t>vegetables,fruits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Absorption</a:t>
            </a:r>
            <a:r>
              <a:rPr lang="en-US" dirty="0" smtClean="0"/>
              <a:t>-From small intestine</a:t>
            </a:r>
          </a:p>
          <a:p>
            <a:pPr>
              <a:buNone/>
            </a:pPr>
            <a:r>
              <a:rPr lang="en-US" b="1" dirty="0" smtClean="0"/>
              <a:t>Storage</a:t>
            </a:r>
            <a:r>
              <a:rPr lang="en-US" dirty="0" smtClean="0"/>
              <a:t>-80% as </a:t>
            </a:r>
            <a:r>
              <a:rPr lang="en-US" dirty="0" err="1" smtClean="0"/>
              <a:t>iodothyroglobulin</a:t>
            </a:r>
            <a:r>
              <a:rPr lang="en-US" dirty="0" smtClean="0"/>
              <a:t> in thyroid gland</a:t>
            </a:r>
          </a:p>
          <a:p>
            <a:pPr>
              <a:buNone/>
            </a:pPr>
            <a:r>
              <a:rPr lang="en-US" b="1" dirty="0" smtClean="0"/>
              <a:t>Excretion</a:t>
            </a:r>
            <a:r>
              <a:rPr lang="en-US" dirty="0" smtClean="0"/>
              <a:t>-Mostly through kidney</a:t>
            </a:r>
          </a:p>
          <a:p>
            <a:pPr>
              <a:buNone/>
            </a:pPr>
            <a:r>
              <a:rPr lang="en-US" dirty="0" smtClean="0"/>
              <a:t>Other modes of excretion- saliva, bile, skin, milk in</a:t>
            </a:r>
          </a:p>
          <a:p>
            <a:pPr>
              <a:buNone/>
            </a:pPr>
            <a:r>
              <a:rPr lang="en-US" dirty="0" smtClean="0"/>
              <a:t>lactating women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Calcium-Daily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Adult men and women-800mg/day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Women during pregnancy ,lactation and menopause-1,5g/day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Children-0.8-1.2g/day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Infants-300-500mg/day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Calcium-Absorption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Site:Duodenum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Factors promoting</a:t>
            </a:r>
          </a:p>
          <a:p>
            <a:pPr>
              <a:buNone/>
            </a:pPr>
            <a:r>
              <a:rPr lang="en-US" dirty="0" smtClean="0"/>
              <a:t>Vitamin D</a:t>
            </a:r>
          </a:p>
          <a:p>
            <a:pPr>
              <a:buNone/>
            </a:pPr>
            <a:r>
              <a:rPr lang="en-US" dirty="0" smtClean="0"/>
              <a:t>Parathyroid hormone</a:t>
            </a:r>
          </a:p>
          <a:p>
            <a:pPr>
              <a:buNone/>
            </a:pPr>
            <a:r>
              <a:rPr lang="en-US" dirty="0" smtClean="0"/>
              <a:t>Low acidity</a:t>
            </a:r>
          </a:p>
          <a:p>
            <a:pPr>
              <a:buNone/>
            </a:pPr>
            <a:r>
              <a:rPr lang="en-US" dirty="0" smtClean="0"/>
              <a:t>Lactose</a:t>
            </a:r>
          </a:p>
          <a:p>
            <a:pPr>
              <a:buNone/>
            </a:pPr>
            <a:r>
              <a:rPr lang="en-US" dirty="0" err="1" smtClean="0"/>
              <a:t>Arginine</a:t>
            </a:r>
            <a:r>
              <a:rPr lang="en-US" dirty="0" smtClean="0"/>
              <a:t> and lysine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Calcium-Absorption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Factors inhibiting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Phytates</a:t>
            </a:r>
            <a:r>
              <a:rPr lang="en-US" dirty="0" smtClean="0"/>
              <a:t> and oxalates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High phosphate content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Free fatty acids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Alkaline condition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High </a:t>
            </a:r>
            <a:r>
              <a:rPr lang="en-US" dirty="0" err="1" smtClean="0"/>
              <a:t>dietry</a:t>
            </a:r>
            <a:r>
              <a:rPr lang="en-US" dirty="0" smtClean="0"/>
              <a:t> fibers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Plasma Calcium-9-11mg/dl</a:t>
            </a:r>
          </a:p>
          <a:p>
            <a:r>
              <a:rPr lang="en-US" dirty="0" smtClean="0"/>
              <a:t>5mg/dl-Ionized form</a:t>
            </a:r>
          </a:p>
          <a:p>
            <a:r>
              <a:rPr lang="en-US" dirty="0" smtClean="0"/>
              <a:t>1mg/dl-association with citrate or phosphate</a:t>
            </a:r>
          </a:p>
          <a:p>
            <a:r>
              <a:rPr lang="en-US" dirty="0" smtClean="0"/>
              <a:t>4-5mg/dl-Bound to proteins</a:t>
            </a:r>
          </a:p>
          <a:p>
            <a:pPr>
              <a:buNone/>
            </a:pPr>
            <a:r>
              <a:rPr lang="en-US" b="1" dirty="0" smtClean="0"/>
              <a:t>Excretion:</a:t>
            </a:r>
          </a:p>
          <a:p>
            <a:pPr>
              <a:buNone/>
            </a:pPr>
            <a:r>
              <a:rPr lang="en-US" dirty="0" smtClean="0"/>
              <a:t>Partly through kidneys </a:t>
            </a:r>
          </a:p>
          <a:p>
            <a:pPr>
              <a:buNone/>
            </a:pPr>
            <a:r>
              <a:rPr lang="en-US" dirty="0" smtClean="0"/>
              <a:t>mostly through intestines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Calcium-Factors regulating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7150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Calcitriol</a:t>
            </a:r>
            <a:endParaRPr lang="en-US" sz="1800" dirty="0" smtClean="0"/>
          </a:p>
          <a:p>
            <a:r>
              <a:rPr lang="en-US" sz="1800" dirty="0" smtClean="0"/>
              <a:t>Parathyroid  hormones</a:t>
            </a:r>
          </a:p>
          <a:p>
            <a:r>
              <a:rPr lang="en-US" sz="1800" dirty="0" smtClean="0"/>
              <a:t>Calcitonin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6077" y="990600"/>
            <a:ext cx="616331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" dirty="0" smtClean="0"/>
              <a:t>https://www.researchgate.net/figure/Schematic-of-calcium-homeostasis-Solid-line-represents-stimulatory-interaction-dashed_fig1_318961612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Calcium-Disease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Hypocalcemia</a:t>
            </a:r>
            <a:r>
              <a:rPr lang="en-US" dirty="0" smtClean="0"/>
              <a:t>-serum Ca below 7mg/dl-</a:t>
            </a:r>
            <a:r>
              <a:rPr lang="en-US" b="1" dirty="0" smtClean="0"/>
              <a:t>Tetany</a:t>
            </a:r>
          </a:p>
          <a:p>
            <a:pPr>
              <a:buNone/>
            </a:pPr>
            <a:r>
              <a:rPr lang="en-US" b="1" dirty="0" err="1" smtClean="0"/>
              <a:t>Cause</a:t>
            </a:r>
            <a:r>
              <a:rPr lang="en-US" dirty="0" err="1" smtClean="0"/>
              <a:t>:Hypoparathyroidism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Osteoporosis-</a:t>
            </a:r>
            <a:r>
              <a:rPr lang="en-US" dirty="0" smtClean="0"/>
              <a:t> Demineralization of bones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Cause:</a:t>
            </a:r>
            <a:r>
              <a:rPr lang="en-US" dirty="0" err="1" smtClean="0"/>
              <a:t>decreased</a:t>
            </a:r>
            <a:r>
              <a:rPr lang="en-US" dirty="0" smtClean="0"/>
              <a:t> </a:t>
            </a:r>
            <a:r>
              <a:rPr lang="en-US" dirty="0" err="1" smtClean="0"/>
              <a:t>calcitriol</a:t>
            </a:r>
            <a:r>
              <a:rPr lang="en-US" dirty="0" smtClean="0"/>
              <a:t> formation in old age</a:t>
            </a:r>
          </a:p>
          <a:p>
            <a:pPr>
              <a:buNone/>
            </a:pPr>
            <a:r>
              <a:rPr lang="en-US" dirty="0" smtClean="0"/>
              <a:t>Deficiency of sex hormones in women</a:t>
            </a:r>
          </a:p>
          <a:p>
            <a:pPr>
              <a:buNone/>
            </a:pPr>
            <a:r>
              <a:rPr lang="en-US" b="1" dirty="0" smtClean="0"/>
              <a:t>Rickets</a:t>
            </a:r>
            <a:r>
              <a:rPr lang="en-US" dirty="0" smtClean="0"/>
              <a:t>-low Vit.D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Calcium-Disease states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1160"/>
            <a:ext cx="6019800" cy="55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Calcium-Disease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Hypercalcemia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Cause:Hyperparathyroidism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Reference:</a:t>
            </a:r>
          </a:p>
          <a:p>
            <a:r>
              <a:rPr lang="en-US" sz="2400" dirty="0" err="1" smtClean="0"/>
              <a:t>Biochemistry,U</a:t>
            </a:r>
            <a:r>
              <a:rPr lang="en-US" sz="2400" dirty="0" smtClean="0"/>
              <a:t> </a:t>
            </a:r>
            <a:r>
              <a:rPr lang="en-US" sz="2400" dirty="0" err="1" smtClean="0"/>
              <a:t>Satyanarayanan,U</a:t>
            </a:r>
            <a:r>
              <a:rPr lang="en-US" sz="2400" dirty="0" smtClean="0"/>
              <a:t> </a:t>
            </a:r>
            <a:r>
              <a:rPr lang="en-US" sz="2400" dirty="0" err="1" smtClean="0"/>
              <a:t>Chakrapani,Third</a:t>
            </a:r>
            <a:r>
              <a:rPr lang="en-US" sz="2400" dirty="0" smtClean="0"/>
              <a:t> edition</a:t>
            </a:r>
          </a:p>
          <a:p>
            <a:r>
              <a:rPr lang="en-US" sz="2400" dirty="0" smtClean="0"/>
              <a:t>Textbook of Biochemistry for medical </a:t>
            </a:r>
            <a:r>
              <a:rPr lang="en-US" sz="2400" dirty="0" err="1" smtClean="0"/>
              <a:t>students,DM</a:t>
            </a:r>
            <a:r>
              <a:rPr lang="en-US" sz="2400" dirty="0" smtClean="0"/>
              <a:t> </a:t>
            </a:r>
            <a:r>
              <a:rPr lang="en-US" sz="2400" dirty="0" err="1" smtClean="0"/>
              <a:t>Vasudevan,Sreekumari</a:t>
            </a:r>
            <a:r>
              <a:rPr lang="en-US" sz="2400" dirty="0" smtClean="0"/>
              <a:t> </a:t>
            </a:r>
            <a:r>
              <a:rPr lang="en-US" sz="2400" dirty="0" err="1" smtClean="0"/>
              <a:t>S,Kannan</a:t>
            </a:r>
            <a:r>
              <a:rPr lang="en-US" sz="2400" dirty="0" smtClean="0"/>
              <a:t> </a:t>
            </a:r>
            <a:r>
              <a:rPr lang="en-US" sz="2400" dirty="0" err="1" smtClean="0"/>
              <a:t>Vaidyanathan,Seventh</a:t>
            </a:r>
            <a:r>
              <a:rPr lang="en-US" sz="2400" dirty="0" smtClean="0"/>
              <a:t> edition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Commonly asked questions</a:t>
            </a:r>
          </a:p>
          <a:p>
            <a:r>
              <a:rPr lang="en-US" dirty="0" err="1" smtClean="0"/>
              <a:t>Hypocalcemia</a:t>
            </a:r>
            <a:endParaRPr lang="en-US" dirty="0" smtClean="0"/>
          </a:p>
          <a:p>
            <a:r>
              <a:rPr lang="en-US" dirty="0" smtClean="0"/>
              <a:t>Iron deficiency anemia</a:t>
            </a:r>
          </a:p>
          <a:p>
            <a:r>
              <a:rPr lang="en-US" dirty="0" smtClean="0"/>
              <a:t>Functions of Calcium</a:t>
            </a:r>
          </a:p>
          <a:p>
            <a:r>
              <a:rPr lang="en-US" dirty="0" smtClean="0"/>
              <a:t>Iron-Biochemical Functions and deficiency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Plasma concentration</a:t>
            </a:r>
            <a:r>
              <a:rPr lang="en-US" dirty="0" smtClean="0"/>
              <a:t>-4-10mg/dl as protein bound iodine(PBI)</a:t>
            </a:r>
          </a:p>
          <a:p>
            <a:pPr>
              <a:buNone/>
            </a:pPr>
            <a:r>
              <a:rPr lang="en-US" b="1" dirty="0" smtClean="0"/>
              <a:t>Disease states</a:t>
            </a:r>
          </a:p>
          <a:p>
            <a:r>
              <a:rPr lang="en-US" dirty="0" smtClean="0"/>
              <a:t>Simple goiter</a:t>
            </a:r>
          </a:p>
          <a:p>
            <a:r>
              <a:rPr lang="en-US" dirty="0" smtClean="0"/>
              <a:t>Toxic goiter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Thank you</a:t>
            </a:r>
            <a:endParaRPr lang="en-US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Goitrogens</a:t>
            </a:r>
          </a:p>
          <a:p>
            <a:r>
              <a:rPr lang="en-US" dirty="0" smtClean="0"/>
              <a:t>Cassava, maize, millet, bamboo shoots, sweet potatoes, beans</a:t>
            </a:r>
          </a:p>
          <a:p>
            <a:r>
              <a:rPr lang="en-US" dirty="0" smtClean="0"/>
              <a:t>Cabbage and tapioca contain </a:t>
            </a:r>
            <a:r>
              <a:rPr lang="en-US" dirty="0" err="1" smtClean="0"/>
              <a:t>thiocynate</a:t>
            </a:r>
            <a:r>
              <a:rPr lang="en-US" dirty="0" smtClean="0"/>
              <a:t> which inhibits iodine uptake by thyroid</a:t>
            </a:r>
          </a:p>
          <a:p>
            <a:r>
              <a:rPr lang="en-US" dirty="0" smtClean="0"/>
              <a:t>Mustard seeds contain </a:t>
            </a:r>
            <a:r>
              <a:rPr lang="en-US" dirty="0" err="1" smtClean="0"/>
              <a:t>thiourea</a:t>
            </a:r>
            <a:r>
              <a:rPr lang="en-US" dirty="0" smtClean="0"/>
              <a:t> which </a:t>
            </a:r>
            <a:r>
              <a:rPr lang="en-US" dirty="0" err="1" smtClean="0"/>
              <a:t>nhibits</a:t>
            </a:r>
            <a:r>
              <a:rPr lang="en-US" dirty="0" smtClean="0"/>
              <a:t> iodination of </a:t>
            </a:r>
            <a:r>
              <a:rPr lang="en-US" dirty="0" err="1" smtClean="0"/>
              <a:t>thoglbulin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Chief </a:t>
            </a:r>
            <a:r>
              <a:rPr lang="en-US" dirty="0" err="1" smtClean="0"/>
              <a:t>cation</a:t>
            </a:r>
            <a:r>
              <a:rPr lang="en-US" dirty="0" smtClean="0"/>
              <a:t> of ECF</a:t>
            </a:r>
          </a:p>
          <a:p>
            <a:pPr>
              <a:buNone/>
            </a:pPr>
            <a:r>
              <a:rPr lang="en-US" b="1" dirty="0" smtClean="0"/>
              <a:t>Total body sodium</a:t>
            </a:r>
            <a:r>
              <a:rPr lang="en-US" dirty="0" smtClean="0"/>
              <a:t>-4000 </a:t>
            </a:r>
            <a:r>
              <a:rPr lang="en-US" dirty="0" err="1" smtClean="0"/>
              <a:t>mEq</a:t>
            </a:r>
            <a:endParaRPr lang="en-US" dirty="0" smtClean="0"/>
          </a:p>
          <a:p>
            <a:r>
              <a:rPr lang="en-US" dirty="0" smtClean="0"/>
              <a:t>Bones-50%</a:t>
            </a:r>
          </a:p>
          <a:p>
            <a:r>
              <a:rPr lang="en-US" dirty="0" smtClean="0"/>
              <a:t>ECF-40%</a:t>
            </a:r>
          </a:p>
          <a:p>
            <a:r>
              <a:rPr lang="en-US" dirty="0" smtClean="0"/>
              <a:t>Soft tissues-10%</a:t>
            </a:r>
          </a:p>
          <a:p>
            <a:pPr>
              <a:buNone/>
            </a:pPr>
            <a:r>
              <a:rPr lang="en-US" b="1" dirty="0" smtClean="0"/>
              <a:t>Plasma sodium</a:t>
            </a:r>
            <a:r>
              <a:rPr lang="en-US" dirty="0" smtClean="0"/>
              <a:t>-135-145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Sodium-Biochemical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Acid base balance</a:t>
            </a:r>
          </a:p>
          <a:p>
            <a:r>
              <a:rPr lang="en-US" dirty="0" smtClean="0"/>
              <a:t>Maintenance of osmotic pressure and fluid balance</a:t>
            </a:r>
          </a:p>
          <a:p>
            <a:r>
              <a:rPr lang="en-US" dirty="0" smtClean="0"/>
              <a:t>Normal muscle irritability and cell permeability</a:t>
            </a:r>
          </a:p>
          <a:p>
            <a:r>
              <a:rPr lang="en-US" dirty="0" smtClean="0"/>
              <a:t>Sodium is involved in intestinal absorption of glucose, </a:t>
            </a:r>
            <a:r>
              <a:rPr lang="en-US" dirty="0" err="1" smtClean="0"/>
              <a:t>galactose</a:t>
            </a:r>
            <a:r>
              <a:rPr lang="en-US" dirty="0" smtClean="0"/>
              <a:t> and amino acids</a:t>
            </a:r>
          </a:p>
          <a:p>
            <a:r>
              <a:rPr lang="en-US" dirty="0" err="1" smtClean="0"/>
              <a:t>Initate</a:t>
            </a:r>
            <a:r>
              <a:rPr lang="en-US" dirty="0" smtClean="0"/>
              <a:t> heart beat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Sodium-Daily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individuals-5-10g/day</a:t>
            </a:r>
          </a:p>
          <a:p>
            <a:r>
              <a:rPr lang="en-US" dirty="0" smtClean="0"/>
              <a:t>Family history of hypertension-less than 5g/day</a:t>
            </a:r>
          </a:p>
          <a:p>
            <a:r>
              <a:rPr lang="en-US" dirty="0" smtClean="0"/>
              <a:t>Patients of hypertension-1g/day</a:t>
            </a:r>
          </a:p>
          <a:p>
            <a:r>
              <a:rPr lang="en-US" dirty="0" smtClean="0"/>
              <a:t>10 g of </a:t>
            </a:r>
            <a:r>
              <a:rPr lang="en-US" dirty="0" err="1" smtClean="0"/>
              <a:t>NaCl</a:t>
            </a:r>
            <a:r>
              <a:rPr lang="en-US" dirty="0" smtClean="0"/>
              <a:t> contains 4 g of Na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Source</a:t>
            </a:r>
          </a:p>
          <a:p>
            <a:r>
              <a:rPr lang="en-US" b="1" dirty="0" smtClean="0"/>
              <a:t>Major </a:t>
            </a:r>
            <a:r>
              <a:rPr lang="en-US" b="1" dirty="0" err="1" smtClean="0"/>
              <a:t>source:</a:t>
            </a:r>
            <a:r>
              <a:rPr lang="en-US" dirty="0" err="1" smtClean="0"/>
              <a:t>Cooking</a:t>
            </a:r>
            <a:r>
              <a:rPr lang="en-US" dirty="0" smtClean="0"/>
              <a:t> salt</a:t>
            </a:r>
          </a:p>
          <a:p>
            <a:r>
              <a:rPr lang="en-US" dirty="0" err="1" smtClean="0"/>
              <a:t>Bread,Whole</a:t>
            </a:r>
            <a:r>
              <a:rPr lang="en-US" dirty="0" smtClean="0"/>
              <a:t> </a:t>
            </a:r>
            <a:r>
              <a:rPr lang="en-US" dirty="0" err="1" smtClean="0"/>
              <a:t>grains,leafy</a:t>
            </a:r>
            <a:r>
              <a:rPr lang="en-US" dirty="0" smtClean="0"/>
              <a:t> </a:t>
            </a:r>
            <a:r>
              <a:rPr lang="en-US" dirty="0" err="1" smtClean="0"/>
              <a:t>vegetables,nuts,eggs</a:t>
            </a:r>
            <a:r>
              <a:rPr lang="en-US" dirty="0" smtClean="0"/>
              <a:t> and milk</a:t>
            </a:r>
          </a:p>
          <a:p>
            <a:pPr>
              <a:buNone/>
            </a:pPr>
            <a:r>
              <a:rPr lang="en-US" b="1" dirty="0" smtClean="0"/>
              <a:t>Absorption-</a:t>
            </a:r>
            <a:r>
              <a:rPr lang="en-US" dirty="0" smtClean="0"/>
              <a:t>GI</a:t>
            </a:r>
            <a:r>
              <a:rPr lang="en-US" b="1" dirty="0" smtClean="0"/>
              <a:t> </a:t>
            </a:r>
            <a:r>
              <a:rPr lang="en-US" dirty="0" smtClean="0"/>
              <a:t>tract</a:t>
            </a:r>
          </a:p>
          <a:p>
            <a:pPr>
              <a:buNone/>
            </a:pPr>
            <a:r>
              <a:rPr lang="en-US" b="1" dirty="0" smtClean="0"/>
              <a:t>Excretion-</a:t>
            </a:r>
            <a:r>
              <a:rPr lang="en-US" dirty="0" smtClean="0"/>
              <a:t>Regulated at the distal tubules by</a:t>
            </a:r>
          </a:p>
          <a:p>
            <a:pPr>
              <a:buNone/>
            </a:pPr>
            <a:r>
              <a:rPr lang="en-US" dirty="0" smtClean="0"/>
              <a:t> aldosterone</a:t>
            </a:r>
          </a:p>
          <a:p>
            <a:pPr>
              <a:buNone/>
            </a:pPr>
            <a:r>
              <a:rPr lang="en-US" dirty="0" smtClean="0"/>
              <a:t>Kidneys conserve sodium-99% reabsorbed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967</Words>
  <Application>Microsoft Office PowerPoint</Application>
  <PresentationFormat>On-screen Show (4:3)</PresentationFormat>
  <Paragraphs>253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Mineral Metabolism</vt:lpstr>
      <vt:lpstr>IODINE</vt:lpstr>
      <vt:lpstr>IODINE</vt:lpstr>
      <vt:lpstr>IODINE</vt:lpstr>
      <vt:lpstr>IODINE</vt:lpstr>
      <vt:lpstr>Sodium</vt:lpstr>
      <vt:lpstr>Sodium-Biochemical functions</vt:lpstr>
      <vt:lpstr>Sodium-Daily requirements</vt:lpstr>
      <vt:lpstr>Sodium</vt:lpstr>
      <vt:lpstr> Sodium-Disease states </vt:lpstr>
      <vt:lpstr>Sodium-Disease states </vt:lpstr>
      <vt:lpstr>IRON </vt:lpstr>
      <vt:lpstr>IRON</vt:lpstr>
      <vt:lpstr>Iron-Daily Requirements</vt:lpstr>
      <vt:lpstr>Iron-Sources</vt:lpstr>
      <vt:lpstr>Iron- Absorption</vt:lpstr>
      <vt:lpstr>Iron- Absorption</vt:lpstr>
      <vt:lpstr>Iron- Absorption</vt:lpstr>
      <vt:lpstr>Slide 19</vt:lpstr>
      <vt:lpstr>Iron –one way substance</vt:lpstr>
      <vt:lpstr>Iron-Disease states</vt:lpstr>
      <vt:lpstr>Iron deficiency Anemia</vt:lpstr>
      <vt:lpstr>Iron deficiency Anemia </vt:lpstr>
      <vt:lpstr>Iron deficiency Anemia</vt:lpstr>
      <vt:lpstr>Iron toxicity</vt:lpstr>
      <vt:lpstr>Iron-Disease states</vt:lpstr>
      <vt:lpstr>Calcium</vt:lpstr>
      <vt:lpstr>Calcium-Biochemical Functions </vt:lpstr>
      <vt:lpstr>Calcium-Biochemical Functions</vt:lpstr>
      <vt:lpstr>Calcium-Daily requirements</vt:lpstr>
      <vt:lpstr>Calcium-Absorption</vt:lpstr>
      <vt:lpstr>Calcium-Absorption</vt:lpstr>
      <vt:lpstr>Calcium</vt:lpstr>
      <vt:lpstr>Calcium-Factors regulating</vt:lpstr>
      <vt:lpstr>Calcium-Disease states</vt:lpstr>
      <vt:lpstr>Calcium-Disease states</vt:lpstr>
      <vt:lpstr>Calcium-Disease states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 Metabolism</dc:title>
  <dc:creator>Dept of Physiology.</dc:creator>
  <cp:lastModifiedBy>Windows</cp:lastModifiedBy>
  <cp:revision>50</cp:revision>
  <dcterms:created xsi:type="dcterms:W3CDTF">2006-08-16T00:00:00Z</dcterms:created>
  <dcterms:modified xsi:type="dcterms:W3CDTF">2020-11-11T09:56:07Z</dcterms:modified>
</cp:coreProperties>
</file>